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1" r:id="rId4"/>
  </p:sldMasterIdLst>
  <p:notesMasterIdLst>
    <p:notesMasterId r:id="rId16"/>
  </p:notesMasterIdLst>
  <p:sldIdLst>
    <p:sldId id="256" r:id="rId5"/>
    <p:sldId id="257" r:id="rId6"/>
    <p:sldId id="314" r:id="rId7"/>
    <p:sldId id="307" r:id="rId8"/>
    <p:sldId id="320" r:id="rId9"/>
    <p:sldId id="317" r:id="rId10"/>
    <p:sldId id="319" r:id="rId11"/>
    <p:sldId id="279" r:id="rId12"/>
    <p:sldId id="308" r:id="rId13"/>
    <p:sldId id="315" r:id="rId14"/>
    <p:sldId id="303" r:id="rId15"/>
  </p:sldIdLst>
  <p:sldSz cx="12192000" cy="6858000"/>
  <p:notesSz cx="6858000" cy="91440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6" autoAdjust="0"/>
    <p:restoredTop sz="87715" autoAdjust="0"/>
  </p:normalViewPr>
  <p:slideViewPr>
    <p:cSldViewPr snapToGrid="0" snapToObjects="1">
      <p:cViewPr varScale="1">
        <p:scale>
          <a:sx n="110" d="100"/>
          <a:sy n="110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0D5C-3B3A-214D-8AA9-7907A42D725C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D8B1A-5049-5C4B-AFE6-32830630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D8B1A-5049-5C4B-AFE6-32830630CA6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4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D8B1A-5049-5C4B-AFE6-32830630CA6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277" y="2130426"/>
            <a:ext cx="6839457" cy="1470025"/>
          </a:xfrm>
        </p:spPr>
        <p:txBody>
          <a:bodyPr>
            <a:noAutofit/>
          </a:bodyPr>
          <a:lstStyle>
            <a:lvl1pPr algn="l">
              <a:defRPr sz="4800" b="1" i="0">
                <a:latin typeface="Arial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9279" y="3886200"/>
            <a:ext cx="6839457" cy="1752600"/>
          </a:xfrm>
        </p:spPr>
        <p:txBody>
          <a:bodyPr>
            <a:normAutofit/>
          </a:bodyPr>
          <a:lstStyle>
            <a:lvl1pPr marL="0" indent="0" algn="l">
              <a:buNone/>
              <a:defRPr sz="3733">
                <a:solidFill>
                  <a:schemeClr val="tx1">
                    <a:tint val="75000"/>
                  </a:schemeClr>
                </a:solidFill>
                <a:latin typeface="Arial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81FC3-23D5-4BE0-AAAC-70CB53D041CA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1" y="136524"/>
            <a:ext cx="2915903" cy="3816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851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1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4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5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4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2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6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208E4-588A-D444-A7CC-20EDBE44F587}" type="datetimeFigureOut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2E86C063-E22E-2E4C-A523-54089486E3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>
          <a:solidFill>
            <a:schemeClr val="tx1"/>
          </a:solidFill>
          <a:latin typeface="Arial"/>
          <a:ea typeface="+mj-ea"/>
          <a:cs typeface="Verdana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Verdana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Verdana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Verdana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Verdana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Verdan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EDSC.SOUTIEN.DOPS.INFONUAGIQUES-CLOUD.OPS.SUPPORT.ESDC@hrsdc-rhdcc.gc.ca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dialogue/grp/BU6518687/SitePages/Request%20Cloud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azure.com/" TargetMode="External"/><Relationship Id="rId5" Type="http://schemas.openxmlformats.org/officeDocument/2006/relationships/hyperlink" Target="https://portal.azure.com/" TargetMode="External"/><Relationship Id="rId4" Type="http://schemas.openxmlformats.org/officeDocument/2006/relationships/hyperlink" Target="https://014gc.sharepoint.com/sites/OI-C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 Title" descr="Francais...&#10;&#10;The title of the presentation is IITB Showcase" title="Titre de la présentation / Title of the presentation"/>
          <p:cNvSpPr txBox="1">
            <a:spLocks/>
          </p:cNvSpPr>
          <p:nvPr/>
        </p:nvSpPr>
        <p:spPr>
          <a:xfrm>
            <a:off x="4249466" y="907750"/>
            <a:ext cx="5965688" cy="1389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pPr algn="l" rtl="0"/>
            <a:r>
              <a:rPr lang="fr-ca" b="1" i="0" u="none" baseline="0" dirty="0"/>
              <a:t>Bienvenue dans le nuage! Et maintenant?</a:t>
            </a:r>
            <a:endParaRPr lang="fr-ca" dirty="0"/>
          </a:p>
        </p:txBody>
      </p:sp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725AD70D-02BE-4085-A025-6D7CA05D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14" y="2397552"/>
            <a:ext cx="4377040" cy="355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5DC3A-4E99-4AF8-9857-91F75CE5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74" y="4584454"/>
            <a:ext cx="1648272" cy="15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2D3B-1532-4741-9816-BC466C19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fr-ca" b="1" i="0" u="none" baseline="0" dirty="0"/>
              <a:t>Liens/personnes-ressources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FE3BD-F0D2-4A90-BDA1-0BF032DD648C}"/>
              </a:ext>
            </a:extLst>
          </p:cNvPr>
          <p:cNvSpPr txBox="1"/>
          <p:nvPr/>
        </p:nvSpPr>
        <p:spPr>
          <a:xfrm>
            <a:off x="371301" y="1730326"/>
            <a:ext cx="763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ca" b="0" i="0" u="none" baseline="0" dirty="0"/>
              <a:t>Formulaires d’intégration de l’infonuagique (site Sharepoint du CEI) : </a:t>
            </a:r>
            <a:r>
              <a:rPr lang="fr-ca" b="0" i="0" u="none" baseline="0" dirty="0">
                <a:hlinkClick r:id="rId2"/>
              </a:rPr>
              <a:t>https://dialogue/grp/BU6518687/SitePages/Request%20Cloud.aspx</a:t>
            </a:r>
            <a:endParaRPr lang="fr-ca" dirty="0"/>
          </a:p>
          <a:p>
            <a:endParaRPr lang="fr-ca" dirty="0"/>
          </a:p>
          <a:p>
            <a:pPr algn="l" rtl="0"/>
            <a:r>
              <a:rPr lang="fr-ca" b="0" i="0" u="none" baseline="0" dirty="0"/>
              <a:t>Boîte aux lettres générale des Opérations infonuagiques : </a:t>
            </a:r>
            <a:r>
              <a:rPr lang="fr-ca" b="0" i="0" u="none" baseline="0" dirty="0">
                <a:hlinkClick r:id="rId3"/>
              </a:rPr>
              <a:t>EDSC.SOUTIEN.DOPS.INFONUAGIQUES-CLOUD.OPS.SUPPORT.ESDC@hrsdc-rhdcc.gc.ca</a:t>
            </a:r>
            <a:endParaRPr lang="fr-ca" dirty="0"/>
          </a:p>
          <a:p>
            <a:endParaRPr lang="fr-ca" dirty="0"/>
          </a:p>
          <a:p>
            <a:pPr algn="l" rtl="0"/>
            <a:r>
              <a:rPr lang="fr-ca" b="0" i="0" u="none" baseline="0" dirty="0"/>
              <a:t>Site SharePoint des Opérations infonuagiques : </a:t>
            </a:r>
            <a:r>
              <a:rPr lang="fr-ca" b="0" i="0" u="none" baseline="0" dirty="0">
                <a:hlinkClick r:id="rId4"/>
              </a:rPr>
              <a:t>https://014gc.sharepoint.com/sites/OI-CO/</a:t>
            </a:r>
            <a:endParaRPr lang="fr-ca" dirty="0"/>
          </a:p>
          <a:p>
            <a:endParaRPr lang="fr-ca" dirty="0"/>
          </a:p>
          <a:p>
            <a:pPr algn="l" rtl="0"/>
            <a:r>
              <a:rPr lang="fr-ca" b="0" i="0" u="none" baseline="0" dirty="0"/>
              <a:t>Portail Azure : </a:t>
            </a:r>
            <a:r>
              <a:rPr lang="fr-ca" b="0" i="0" u="none" baseline="0" dirty="0">
                <a:hlinkClick r:id="rId5"/>
              </a:rPr>
              <a:t>https://portal.azure.com</a:t>
            </a:r>
            <a:endParaRPr lang="fr-ca" dirty="0"/>
          </a:p>
          <a:p>
            <a:endParaRPr lang="fr-ca" dirty="0"/>
          </a:p>
          <a:p>
            <a:pPr algn="l" rtl="0"/>
            <a:r>
              <a:rPr lang="fr-ca" b="0" i="0" u="none" baseline="0" dirty="0"/>
              <a:t>Azure DevOps : </a:t>
            </a:r>
            <a:r>
              <a:rPr lang="fr-ca" b="0" i="0" u="none" baseline="0" dirty="0">
                <a:hlinkClick r:id="rId6"/>
              </a:rPr>
              <a:t>https://dev.azure.com</a:t>
            </a:r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4F8AE68F-CC65-461F-A0D4-A02EF0A5B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109" y="1299876"/>
            <a:ext cx="4167807" cy="38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pPr algn="ctr" rtl="0"/>
            <a:r>
              <a:rPr lang="fr-ca" sz="3600" b="1" i="0" u="none" baseline="0" dirty="0"/>
              <a:t>Avez-vous des questions ? / </a:t>
            </a:r>
            <a:br>
              <a:rPr lang="fr-ca" sz="3600" dirty="0"/>
            </a:br>
            <a:r>
              <a:rPr lang="fr-ca" sz="3600" b="1" i="0" u="none" baseline="0" dirty="0"/>
              <a:t>Do you have any questions?</a:t>
            </a:r>
          </a:p>
        </p:txBody>
      </p:sp>
      <p:pic>
        <p:nvPicPr>
          <p:cNvPr id="5" name="Picture 4" descr="Graphic Element-06" title="Graphic Element-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08" y="4206024"/>
            <a:ext cx="2248818" cy="1800882"/>
          </a:xfrm>
          <a:prstGeom prst="rect">
            <a:avLst/>
          </a:prstGeom>
        </p:spPr>
      </p:pic>
      <p:pic>
        <p:nvPicPr>
          <p:cNvPr id="6" name="Picture 5" descr="Graphic Element-05" title="Graphic Element-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15" y="2516668"/>
            <a:ext cx="1367601" cy="220453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FAA2D5E-9B74-4425-B6D7-E6189AC8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981" y="1447267"/>
            <a:ext cx="5702412" cy="43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1999" cy="1143000"/>
          </a:xfrm>
        </p:spPr>
        <p:txBody>
          <a:bodyPr>
            <a:normAutofit/>
          </a:bodyPr>
          <a:lstStyle/>
          <a:p>
            <a:pPr algn="ctr" rtl="0"/>
            <a:r>
              <a:rPr lang="fr-ca" sz="3600" b="1" i="0" u="none" baseline="0" dirty="0"/>
              <a:t>Objectifs :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E86C063-E22E-2E4C-A523-54089486E38F}" type="slidenum">
              <a:rPr/>
              <a:t>2</a:t>
            </a:fld>
            <a:endParaRPr lang="fr-ca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506599" y="1677786"/>
            <a:ext cx="52236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0" indent="0" algn="l" rtl="0">
              <a:spcAft>
                <a:spcPts val="0"/>
              </a:spcAft>
              <a:buNone/>
            </a:pPr>
            <a:r>
              <a:rPr lang="fr-ca" sz="1800" b="0" i="0" u="none" baseline="0" dirty="0"/>
              <a:t>	Partie 1 (avril 2021)</a:t>
            </a:r>
          </a:p>
          <a:p>
            <a:pPr algn="l" rtl="0">
              <a:spcAft>
                <a:spcPts val="0"/>
              </a:spcAft>
            </a:pPr>
            <a:r>
              <a:rPr lang="fr-ca" sz="1800" b="0" i="0" u="none" baseline="0" dirty="0"/>
              <a:t>Aperçu de l’environnement infonuagique d’EDSC (revue)</a:t>
            </a:r>
          </a:p>
          <a:p>
            <a:pPr algn="l" rtl="0">
              <a:spcAft>
                <a:spcPts val="0"/>
              </a:spcAft>
            </a:pPr>
            <a:r>
              <a:rPr lang="fr-ca" sz="1800" b="0" i="0" u="none" baseline="0" dirty="0"/>
              <a:t>Intégration de l’infonuagique</a:t>
            </a:r>
          </a:p>
          <a:p>
            <a:pPr algn="l" rtl="0">
              <a:spcAft>
                <a:spcPts val="0"/>
              </a:spcAft>
            </a:pPr>
            <a:r>
              <a:rPr lang="fr-ca" sz="1800" b="0" i="0" u="none" baseline="0" dirty="0"/>
              <a:t>Et maintenant?</a:t>
            </a:r>
          </a:p>
          <a:p>
            <a:pPr algn="l" rtl="0">
              <a:spcAft>
                <a:spcPts val="0"/>
              </a:spcAft>
            </a:pPr>
            <a:r>
              <a:rPr lang="fr-ca" sz="1800" b="0" i="0" u="none" baseline="0" dirty="0"/>
              <a:t>Azure DevOps</a:t>
            </a:r>
          </a:p>
          <a:p>
            <a:pPr marL="0" indent="0" algn="l" rtl="0">
              <a:spcAft>
                <a:spcPts val="0"/>
              </a:spcAft>
              <a:buNone/>
            </a:pPr>
            <a:endParaRPr lang="fr-ca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E32A9-CAB9-4E96-8F55-8A787F0F7671}"/>
              </a:ext>
            </a:extLst>
          </p:cNvPr>
          <p:cNvSpPr/>
          <p:nvPr/>
        </p:nvSpPr>
        <p:spPr>
          <a:xfrm>
            <a:off x="563134" y="36645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fr-ca" b="0" i="0" u="none" baseline="0" dirty="0"/>
              <a:t>	Partie 2 (mai 2021)</a:t>
            </a:r>
          </a:p>
          <a:p>
            <a:pPr marL="28575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b="0" i="0" u="none" baseline="0" dirty="0"/>
              <a:t>ADNS</a:t>
            </a:r>
          </a:p>
          <a:p>
            <a:pPr marL="28575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b="0" i="0" u="none" baseline="0" dirty="0"/>
              <a:t>ACE</a:t>
            </a:r>
          </a:p>
          <a:p>
            <a:pPr marL="285750" indent="-285750" algn="l" rtl="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b="0" i="0" u="none" baseline="0" dirty="0"/>
              <a:t>Prendre en charge votre solution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6CDB27-E38B-4E4D-B6EE-253DC376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92" y="1433267"/>
            <a:ext cx="5560842" cy="40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1999" cy="1143000"/>
          </a:xfrm>
        </p:spPr>
        <p:txBody>
          <a:bodyPr>
            <a:normAutofit fontScale="90000"/>
          </a:bodyPr>
          <a:lstStyle/>
          <a:p>
            <a:pPr algn="ctr" rtl="0"/>
            <a:r>
              <a:rPr lang="fr-ca" sz="3600" b="1" i="0" u="none" baseline="0" dirty="0"/>
              <a:t>Environnement infonuagique : modèle de carrefour en étoile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E86C063-E22E-2E4C-A523-54089486E38F}" type="slidenum">
              <a:rPr/>
              <a:t>3</a:t>
            </a:fld>
            <a:endParaRPr lang="fr-ca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5387238" y="1328268"/>
            <a:ext cx="6577018" cy="487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457189" indent="-457189" algn="l" defTabSz="609585" rtl="0">
              <a:spcAft>
                <a:spcPts val="0"/>
              </a:spcAft>
            </a:pPr>
            <a:r>
              <a:rPr lang="fr-ca" sz="1800" b="0" i="0" u="none" baseline="0" dirty="0"/>
              <a:t>Carrefour en étoile</a:t>
            </a:r>
          </a:p>
          <a:p>
            <a:pPr marL="1104864" lvl="1" indent="-457189" algn="l" rtl="0"/>
            <a:r>
              <a:rPr lang="fr-ca" sz="1600" b="0" i="0" u="none" baseline="0" dirty="0"/>
              <a:t>Le carrefour (CloudOps et CyberOps) est responsable de l’administration et de la surveillance des outils opérationnels</a:t>
            </a:r>
          </a:p>
          <a:p>
            <a:pPr marL="1638251" lvl="2" indent="-457189" algn="l" rtl="0"/>
            <a:r>
              <a:rPr lang="fr-ca" sz="1267" b="0" i="0" u="none" baseline="0" dirty="0"/>
              <a:t>Fourniture d’espaces de travail infonuagiques</a:t>
            </a:r>
          </a:p>
          <a:p>
            <a:pPr marL="1638251" lvl="2" indent="-457189" algn="l" rtl="0"/>
            <a:r>
              <a:rPr lang="fr-ca" sz="1267" b="0" i="0" u="none" baseline="0" dirty="0"/>
              <a:t>Administration de l’ADNS et du pare-feu périphérique, </a:t>
            </a:r>
          </a:p>
          <a:p>
            <a:pPr marL="1638251" lvl="2" indent="-457189" algn="l" rtl="0"/>
            <a:r>
              <a:rPr lang="fr-ca" sz="1267" b="0" i="0" u="none" baseline="0" dirty="0"/>
              <a:t>DNS de l’organisation et services de réseau, </a:t>
            </a:r>
          </a:p>
          <a:p>
            <a:pPr marL="1638251" lvl="2" indent="-457189" algn="l" rtl="0"/>
            <a:r>
              <a:rPr lang="fr-ca" sz="1267" b="0" i="0" u="none" baseline="0" dirty="0"/>
              <a:t>Surveillance et politiques de sécurité de l’organisation</a:t>
            </a:r>
          </a:p>
          <a:p>
            <a:pPr marL="1638251" lvl="2" indent="-457189" algn="l" rtl="0"/>
            <a:r>
              <a:rPr lang="fr-ca" sz="1267" b="0" i="0" u="none" baseline="0" dirty="0"/>
              <a:t>Services Azure Active Directory</a:t>
            </a:r>
          </a:p>
          <a:p>
            <a:pPr marL="1104864" lvl="1" indent="-457189" algn="l" rtl="0"/>
            <a:endParaRPr lang="fr-ca" sz="1600" dirty="0"/>
          </a:p>
          <a:p>
            <a:pPr marL="1104864" lvl="1" indent="-457189" algn="l" rtl="0"/>
            <a:r>
              <a:rPr lang="fr-ca" sz="1600" b="0" i="0" u="none" baseline="0" dirty="0"/>
              <a:t>Le carrefour (équipes de développement d’applications) est responsable de tous les aspects de la conception, de la création et de l’hébergement des applications.</a:t>
            </a:r>
          </a:p>
          <a:p>
            <a:pPr marL="1638251" lvl="2" indent="-457189" algn="l" rtl="0"/>
            <a:r>
              <a:rPr lang="fr-ca" sz="1267" b="0" i="0" u="none" baseline="0" dirty="0"/>
              <a:t>Conception et mise à l’essai d’applications</a:t>
            </a:r>
          </a:p>
          <a:p>
            <a:pPr marL="1638251" lvl="2" indent="-457189" algn="l" rtl="0"/>
            <a:r>
              <a:rPr lang="fr-ca" sz="1267" b="0" i="0" u="none" baseline="0" dirty="0"/>
              <a:t>Environnements d’hébergement dans le nuage (création et administration)</a:t>
            </a:r>
          </a:p>
          <a:p>
            <a:pPr marL="1638251" lvl="2" indent="-457189" algn="l" rtl="0"/>
            <a:r>
              <a:rPr lang="fr-ca" sz="1267" b="0" i="0" u="none" baseline="0" dirty="0"/>
              <a:t>Réseautage des composants de l’application (y compris la configuration de la sécurité du réseau)</a:t>
            </a:r>
          </a:p>
          <a:p>
            <a:pPr marL="1638251" lvl="2" indent="-457189" algn="l" rtl="0"/>
            <a:r>
              <a:rPr lang="fr-ca" sz="1267" b="0" i="0" u="none" baseline="0" dirty="0"/>
              <a:t>Administration des outils Azure DevOps Projects/ALM</a:t>
            </a:r>
          </a:p>
          <a:p>
            <a:pPr marL="1181062" lvl="2" indent="0" algn="l" rtl="0">
              <a:buNone/>
            </a:pPr>
            <a:endParaRPr lang="fr-ca" sz="12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B7C65-97BA-48D5-AE05-FC921B89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02" y="1389005"/>
            <a:ext cx="4967830" cy="44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8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125833" y="274639"/>
            <a:ext cx="11954313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fr-ca" sz="4400" b="1" i="0" u="none" kern="1200" baseline="0" dirty="0">
                <a:latin typeface="Arial"/>
                <a:ea typeface="+mj-ea"/>
                <a:cs typeface="Verdana"/>
              </a:rPr>
              <a:t>Intégration de l’infonuagique : ce dont vous aurez besoin pour l’intégration de l’infonuagique</a:t>
            </a:r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125835" y="1432321"/>
            <a:ext cx="671718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algn="l" defTabSz="609585" rtl="0">
              <a:lnSpc>
                <a:spcPct val="90000"/>
              </a:lnSpc>
              <a:spcAft>
                <a:spcPts val="0"/>
              </a:spcAft>
            </a:pPr>
            <a:r>
              <a:rPr lang="fr-ca" sz="1600" b="0" i="0" u="none" baseline="0" dirty="0"/>
              <a:t>Formulaire de demande d’hébergement infonuagique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Objectif du formulaire de demande de services infonuagiques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Comment cela fonctionne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Par quel environnement devriez-vous commencer?</a:t>
            </a:r>
          </a:p>
          <a:p>
            <a:pPr lvl="1" algn="l" rtl="0">
              <a:lnSpc>
                <a:spcPct val="90000"/>
              </a:lnSpc>
            </a:pPr>
            <a:endParaRPr lang="fr-ca" sz="1200" dirty="0"/>
          </a:p>
          <a:p>
            <a:pPr algn="l" defTabSz="609585" rtl="0">
              <a:lnSpc>
                <a:spcPct val="90000"/>
              </a:lnSpc>
              <a:spcAft>
                <a:spcPts val="0"/>
              </a:spcAft>
            </a:pPr>
            <a:r>
              <a:rPr lang="fr-ca" sz="1600" b="0" i="0" u="none" baseline="0" dirty="0"/>
              <a:t>Qu’est-ce qu’un environnement « bac à sable », de développement et de production?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Il existe trois types d’environnements : Bac à sable, de développement et de production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Le bac à sable sert à se familiariser avec la plateforme et à renforcer l’autoformation.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Il n’y a aucune connectivité avec les ressources sur place et le répertoire actif dans l’environnement bac à sable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Les coûts relatifs au bac à sable sont assumés par le ministère (jusqu’à trois mois ou 5 000 $)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L’environnement de développement met en place des balises et vise à créer une image miroir de l’environnement de production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Connectivité à la DAA et sur place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Les coûts font l’objet d’un suivi set sont imputés à l’équipe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L’environnement de production représente la version finale qui sera déployée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Gardez en tête que vous êtes responsable du maintien de vos environnements de production</a:t>
            </a:r>
          </a:p>
          <a:p>
            <a:pPr lvl="2" algn="l" rtl="0">
              <a:lnSpc>
                <a:spcPct val="90000"/>
              </a:lnSpc>
            </a:pPr>
            <a:r>
              <a:rPr lang="fr-ca" sz="1000" b="0" i="0" u="none" baseline="0" dirty="0"/>
              <a:t>L’environnement de production n’est pas en service </a:t>
            </a:r>
          </a:p>
          <a:p>
            <a:pPr lvl="3" algn="l" rtl="0">
              <a:lnSpc>
                <a:spcPct val="90000"/>
              </a:lnSpc>
            </a:pPr>
            <a:r>
              <a:rPr lang="fr-ca" sz="1000" b="0" i="0" u="none" baseline="0" dirty="0"/>
              <a:t>Les applications ne sont pas « en service » tant qu’elles n’ont pas été testées par rapport aux normes de diffusion et qu’elles n’ont pas obtenu l’ACE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14B91-3DD7-4C01-8FD2-E604BF19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16" y="1706879"/>
            <a:ext cx="4839140" cy="3411593"/>
          </a:xfrm>
          <a:prstGeom prst="rect">
            <a:avLst/>
          </a:prstGeom>
          <a:noFill/>
        </p:spPr>
      </p:pic>
      <p:sp>
        <p:nvSpPr>
          <p:cNvPr id="5" name="Slide Number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spcAft>
                <a:spcPts val="600"/>
              </a:spcAft>
            </a:pPr>
            <a:fld id="{2E86C063-E22E-2E4C-A523-54089486E38F}" type="slidenum">
              <a:rPr/>
              <a:pPr>
                <a:spcAft>
                  <a:spcPts val="600"/>
                </a:spcAft>
              </a:pPr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8876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AEF1-B72A-4224-8C4E-D6E8BB0A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081"/>
            <a:ext cx="12136580" cy="1143000"/>
          </a:xfrm>
        </p:spPr>
        <p:txBody>
          <a:bodyPr>
            <a:noAutofit/>
          </a:bodyPr>
          <a:lstStyle/>
          <a:p>
            <a:pPr algn="l" rtl="0"/>
            <a:r>
              <a:rPr lang="fr-ca" sz="4000" b="1" i="0" u="none" baseline="0" dirty="0"/>
              <a:t>Intégration de l’infonuagique : ce dont vous aurez besoin pour l’intégration de l’infonuagique</a:t>
            </a:r>
            <a:endParaRPr lang="fr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5521-4125-43D8-84DC-8A362F63E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82835"/>
            <a:ext cx="5384800" cy="4525963"/>
          </a:xfrm>
        </p:spPr>
        <p:txBody>
          <a:bodyPr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fr-ca" sz="1700" b="0" i="0" u="none" baseline="0" dirty="0"/>
              <a:t>Ce qui est requis aux fins de l’environnement de dév./prod.</a:t>
            </a:r>
          </a:p>
          <a:p>
            <a:pPr lvl="1" algn="l" rtl="0">
              <a:lnSpc>
                <a:spcPct val="90000"/>
              </a:lnSpc>
            </a:pPr>
            <a:r>
              <a:rPr lang="fr-ca" sz="1300" b="0" i="0" u="none" baseline="0" dirty="0"/>
              <a:t>Source de financement</a:t>
            </a:r>
          </a:p>
          <a:p>
            <a:pPr lvl="1" algn="l" rtl="0">
              <a:lnSpc>
                <a:spcPct val="90000"/>
              </a:lnSpc>
            </a:pPr>
            <a:r>
              <a:rPr lang="fr-ca" sz="1300" b="0" i="0" u="none" baseline="0" dirty="0"/>
              <a:t>Numéro de CSDID</a:t>
            </a:r>
          </a:p>
          <a:p>
            <a:pPr lvl="1" algn="l" rtl="0">
              <a:lnSpc>
                <a:spcPct val="90000"/>
              </a:lnSpc>
            </a:pPr>
            <a:r>
              <a:rPr lang="fr-ca" sz="1300" b="0" i="0" u="none" baseline="0" dirty="0"/>
              <a:t>Conception préliminaire</a:t>
            </a:r>
          </a:p>
          <a:p>
            <a:pPr lvl="1" algn="l" rtl="0">
              <a:lnSpc>
                <a:spcPct val="90000"/>
              </a:lnSpc>
            </a:pPr>
            <a:r>
              <a:rPr lang="fr-ca" sz="1300" b="0" i="0" u="none" baseline="0" dirty="0"/>
              <a:t>Estimation des coûts</a:t>
            </a:r>
          </a:p>
          <a:p>
            <a:pPr algn="l" rtl="0">
              <a:lnSpc>
                <a:spcPct val="90000"/>
              </a:lnSpc>
            </a:pPr>
            <a:endParaRPr lang="fr-ca" sz="1600" dirty="0"/>
          </a:p>
          <a:p>
            <a:pPr algn="l" rtl="0">
              <a:lnSpc>
                <a:spcPct val="90000"/>
              </a:lnSpc>
            </a:pPr>
            <a:r>
              <a:rPr lang="fr-ca" sz="1600" b="0" i="0" u="none" baseline="0" dirty="0"/>
              <a:t>Comment estimer vos coûts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Calculatrice du prix Azure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Autres éléments à considérer</a:t>
            </a:r>
          </a:p>
          <a:p>
            <a:pPr algn="l" rtl="0">
              <a:lnSpc>
                <a:spcPct val="90000"/>
              </a:lnSpc>
            </a:pPr>
            <a:endParaRPr lang="fr-ca" sz="1600" dirty="0"/>
          </a:p>
          <a:p>
            <a:pPr algn="l" rtl="0">
              <a:lnSpc>
                <a:spcPct val="90000"/>
              </a:lnSpc>
            </a:pPr>
            <a:r>
              <a:rPr lang="fr-ca" sz="1600" b="0" i="0" u="none" baseline="0" dirty="0"/>
              <a:t>Rétrofacturation/récupération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Comment cela fonctionne-t-il?</a:t>
            </a:r>
          </a:p>
          <a:p>
            <a:pPr lvl="1" algn="l" rtl="0">
              <a:lnSpc>
                <a:spcPct val="90000"/>
              </a:lnSpc>
            </a:pPr>
            <a:r>
              <a:rPr lang="fr-ca" sz="1200" b="0" i="0" u="none" baseline="0" dirty="0"/>
              <a:t>Qui est responsable du suivi des coûts</a:t>
            </a:r>
          </a:p>
          <a:p>
            <a:endParaRPr lang="fr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1D14-69E0-4937-94C0-9387E3A5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28" y="1382306"/>
            <a:ext cx="5918662" cy="32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français" descr="L'ordre du jour pour la présentation.&#10;&#10;The agenda of the presentation." title="Ordre du jour / Agenda">
            <a:extLst>
              <a:ext uri="{FF2B5EF4-FFF2-40B4-BE49-F238E27FC236}">
                <a16:creationId xmlns:a16="http://schemas.microsoft.com/office/drawing/2014/main" id="{4F2A520A-333D-46BC-98A8-23769DEDEEDC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1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pPr algn="ctr" rtl="0"/>
            <a:r>
              <a:rPr lang="fr-ca" sz="3600" b="1" i="0" u="none" baseline="0" dirty="0"/>
              <a:t>Environnement infonuagique : comment cela fonctionne-t-il?</a:t>
            </a:r>
            <a:endParaRPr lang="fr-ca" sz="3600" dirty="0"/>
          </a:p>
        </p:txBody>
      </p:sp>
      <p:pic>
        <p:nvPicPr>
          <p:cNvPr id="5" name="Picture 4" descr="A picture containing dog, indoor, laying&#10;&#10;Description automatically generated">
            <a:extLst>
              <a:ext uri="{FF2B5EF4-FFF2-40B4-BE49-F238E27FC236}">
                <a16:creationId xmlns:a16="http://schemas.microsoft.com/office/drawing/2014/main" id="{28FCBDF8-9127-4F94-AA5B-579A03A7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0" y="2552963"/>
            <a:ext cx="2711249" cy="1807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32558-06B7-4903-B904-301F4337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9" y="2717268"/>
            <a:ext cx="2657216" cy="18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AEB34-A401-43F5-B3F5-F8347D7D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87" y="2558042"/>
            <a:ext cx="3329026" cy="1861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C115-821E-4D9A-91C2-B535AAAB0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873" y="2467293"/>
            <a:ext cx="2206583" cy="3229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21E76-30FF-438A-8F4C-3D85D66C9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00" y="3764756"/>
            <a:ext cx="3329025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67B6B-F107-40F5-8831-4C53C672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565" y="2626848"/>
            <a:ext cx="1694837" cy="221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9A759-158C-4CED-8771-FD9A0069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9" y="1628530"/>
            <a:ext cx="1424025" cy="2149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B9F7C-637B-4BF3-99AD-C6133A0E774A}"/>
              </a:ext>
            </a:extLst>
          </p:cNvPr>
          <p:cNvSpPr txBox="1"/>
          <p:nvPr/>
        </p:nvSpPr>
        <p:spPr>
          <a:xfrm>
            <a:off x="1843088" y="1528763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ca" sz="3200" b="0" i="0" u="none" baseline="0" dirty="0"/>
              <a:t>Vous voulez un chiot?</a:t>
            </a:r>
          </a:p>
        </p:txBody>
      </p:sp>
    </p:spTree>
    <p:extLst>
      <p:ext uri="{BB962C8B-B14F-4D97-AF65-F5344CB8AC3E}">
        <p14:creationId xmlns:p14="http://schemas.microsoft.com/office/powerpoint/2010/main" val="340399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français" descr="L'ordre du jour pour la présentation.&#10;&#10;The agenda of the presentation." title="Ordre du jour / Agenda">
            <a:extLst>
              <a:ext uri="{FF2B5EF4-FFF2-40B4-BE49-F238E27FC236}">
                <a16:creationId xmlns:a16="http://schemas.microsoft.com/office/drawing/2014/main" id="{4F2A520A-333D-46BC-98A8-23769DEDEEDC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1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pPr algn="ctr" rtl="0"/>
            <a:r>
              <a:rPr lang="fr-ca" sz="3600" b="1" i="0" u="none" baseline="0" dirty="0"/>
              <a:t>Environnement infonuagique : Comment cela fonctionne-t-il?</a:t>
            </a:r>
            <a:endParaRPr lang="fr-ca" sz="3600" dirty="0"/>
          </a:p>
        </p:txBody>
      </p:sp>
      <p:pic>
        <p:nvPicPr>
          <p:cNvPr id="5" name="Picture 4" descr="A picture containing dog, indoor, laying&#10;&#10;Description automatically generated">
            <a:extLst>
              <a:ext uri="{FF2B5EF4-FFF2-40B4-BE49-F238E27FC236}">
                <a16:creationId xmlns:a16="http://schemas.microsoft.com/office/drawing/2014/main" id="{28FCBDF8-9127-4F94-AA5B-579A03A7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0" y="2538673"/>
            <a:ext cx="2711249" cy="1807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32558-06B7-4903-B904-301F4337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9" y="2717268"/>
            <a:ext cx="2657216" cy="18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AEB34-A401-43F5-B3F5-F8347D7D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87" y="2558042"/>
            <a:ext cx="3329026" cy="1861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B9F7C-637B-4BF3-99AD-C6133A0E774A}"/>
              </a:ext>
            </a:extLst>
          </p:cNvPr>
          <p:cNvSpPr txBox="1"/>
          <p:nvPr/>
        </p:nvSpPr>
        <p:spPr>
          <a:xfrm>
            <a:off x="1843088" y="1528763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ca" sz="3200" b="0" i="0" u="none" baseline="0" dirty="0"/>
              <a:t>Vous voulez un chiot?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B2589-9DF7-45AA-BA13-47DE23E7D462}"/>
              </a:ext>
            </a:extLst>
          </p:cNvPr>
          <p:cNvSpPr txBox="1"/>
          <p:nvPr/>
        </p:nvSpPr>
        <p:spPr>
          <a:xfrm>
            <a:off x="1843088" y="4958058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ca" sz="3200" b="0" i="0" u="none" baseline="0" dirty="0"/>
              <a:t>Vous devez en prendre soin…</a:t>
            </a:r>
          </a:p>
        </p:txBody>
      </p:sp>
    </p:spTree>
    <p:extLst>
      <p:ext uri="{BB962C8B-B14F-4D97-AF65-F5344CB8AC3E}">
        <p14:creationId xmlns:p14="http://schemas.microsoft.com/office/powerpoint/2010/main" val="1101503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E86C063-E22E-2E4C-A523-54089486E38F}" type="slidenum">
              <a:rPr/>
              <a:t>8</a:t>
            </a:fld>
            <a:endParaRPr lang="fr-ca" dirty="0"/>
          </a:p>
        </p:txBody>
      </p:sp>
      <p:sp>
        <p:nvSpPr>
          <p:cNvPr id="69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2968"/>
            <a:ext cx="12192000" cy="822316"/>
          </a:xfrm>
        </p:spPr>
        <p:txBody>
          <a:bodyPr>
            <a:noAutofit/>
          </a:bodyPr>
          <a:lstStyle/>
          <a:p>
            <a:pPr algn="ctr" rtl="0"/>
            <a:r>
              <a:rPr lang="fr-ca" sz="3600" b="1" i="0" u="none" baseline="0" dirty="0"/>
              <a:t>Bienvenue dans le nuage! Et maintenant?</a:t>
            </a:r>
            <a:endParaRPr lang="fr-ca" sz="3600" dirty="0"/>
          </a:p>
        </p:txBody>
      </p:sp>
      <p:sp>
        <p:nvSpPr>
          <p:cNvPr id="67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487354" y="845284"/>
            <a:ext cx="6273664" cy="4639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457189" indent="-457189" algn="l" defTabSz="609585" rtl="0">
              <a:spcAft>
                <a:spcPts val="0"/>
              </a:spcAft>
            </a:pPr>
            <a:r>
              <a:rPr lang="fr-ca" sz="1200" b="0" i="0" u="none" baseline="0" dirty="0"/>
              <a:t>Le nuage est bien plus qu’un simple moyen de communiquer avec des serveurs.</a:t>
            </a:r>
            <a:r>
              <a:rPr lang="fr-CA" sz="1200" b="0" i="0" u="none" baseline="0" dirty="0"/>
              <a:t> </a:t>
            </a:r>
            <a:r>
              <a:rPr lang="fr-ca" sz="1200" b="0" i="0" u="none" baseline="0" dirty="0"/>
              <a:t>Découvrez quelques-unes des options qui s’offrent à vous.</a:t>
            </a:r>
          </a:p>
          <a:p>
            <a:pPr marL="1104864" lvl="1" indent="-457189" algn="l" rtl="0"/>
            <a:r>
              <a:rPr lang="fr-ca" sz="1200" b="0" i="0" u="none" baseline="0" dirty="0"/>
              <a:t>Prenez le temps de vous familiariser avec l’environnement bac à sable pour expérimenter les technologies que vous ne connaissez pas</a:t>
            </a:r>
          </a:p>
          <a:p>
            <a:pPr marL="1104864" lvl="1" indent="-457189" algn="l" rtl="0"/>
            <a:r>
              <a:rPr lang="fr-ca" sz="1200" b="0" i="0" u="none" baseline="0" dirty="0"/>
              <a:t>Découvrez comment ces technologies fonctionnent – il vous incombera de veiller à leur bon fonctionnement dans les environnements de développement et de production</a:t>
            </a:r>
          </a:p>
          <a:p>
            <a:pPr marL="1104864" lvl="1" indent="-457189" algn="l" rtl="0"/>
            <a:r>
              <a:rPr lang="fr-ca" sz="1200" b="0" i="0" u="none" baseline="0" dirty="0"/>
              <a:t>Trouvez des ressources en ligne pour vous aider à en savoir plus</a:t>
            </a:r>
          </a:p>
          <a:p>
            <a:pPr marL="1104864" lvl="1" indent="-457189" algn="l" rtl="0"/>
            <a:r>
              <a:rPr lang="fr-ca" sz="1200" b="0" i="0" u="none" baseline="0" dirty="0"/>
              <a:t>Posez des questions</a:t>
            </a:r>
          </a:p>
          <a:p>
            <a:pPr marL="0" indent="0" algn="l" defTabSz="609585" rtl="0">
              <a:spcAft>
                <a:spcPts val="0"/>
              </a:spcAft>
              <a:buNone/>
            </a:pPr>
            <a:endParaRPr lang="fr-ca" sz="1200" dirty="0"/>
          </a:p>
          <a:p>
            <a:pPr marL="457189" indent="-457189" algn="l" defTabSz="609585" rtl="0">
              <a:spcAft>
                <a:spcPts val="0"/>
              </a:spcAft>
            </a:pPr>
            <a:r>
              <a:rPr lang="fr-ca" sz="1200" b="0" i="0" u="none" baseline="0" dirty="0"/>
              <a:t>N’ayez pas peur de sortir des sentiers battus</a:t>
            </a:r>
          </a:p>
          <a:p>
            <a:pPr marL="1104864" lvl="1" indent="-457189" algn="l" rtl="0"/>
            <a:r>
              <a:rPr lang="fr-ca" sz="1200" b="0" i="0" u="none" baseline="0" dirty="0"/>
              <a:t>Même si l’on recommande d’utiliser certains dans le nuage, cela ne veut pas dire que vous ne pouvez pas expérimenter et mettre en œuvre de nouvelles technologies</a:t>
            </a:r>
          </a:p>
          <a:p>
            <a:pPr marL="1104864" lvl="1" indent="-457189" algn="l" rtl="0"/>
            <a:r>
              <a:rPr lang="fr-ca" sz="1200" b="0" i="0" u="none" baseline="0" dirty="0"/>
              <a:t>De nouvelles plateformes sont lancées quotidiennement dans le nuage.</a:t>
            </a:r>
            <a:r>
              <a:rPr lang="fr-CA" sz="1200" b="0" i="0" u="none" baseline="0" dirty="0"/>
              <a:t> </a:t>
            </a:r>
            <a:r>
              <a:rPr lang="fr-ca" sz="1200" b="0" i="0" u="none" baseline="0" dirty="0"/>
              <a:t>Essayez-les.</a:t>
            </a:r>
            <a:r>
              <a:rPr lang="fr-CA" sz="1200" b="0" i="0" u="none" baseline="0" dirty="0"/>
              <a:t> </a:t>
            </a:r>
            <a:r>
              <a:rPr lang="fr-ca" sz="1200" b="0" i="0" u="none" baseline="0" dirty="0"/>
              <a:t>Cela ne vous engage à rien.</a:t>
            </a:r>
          </a:p>
          <a:p>
            <a:pPr marL="1104864" lvl="1" indent="-457189" algn="l" rtl="0"/>
            <a:r>
              <a:rPr lang="fr-ca" sz="1200" b="0" i="0" u="none" baseline="0" dirty="0"/>
              <a:t>Si vous constatez un échec dans votre plan initial, n’ayez pas peur de changer de cap – en fait, attendez-vous à échouer.</a:t>
            </a:r>
            <a:r>
              <a:rPr lang="fr-CA" sz="1200" b="0" i="0" u="none" baseline="0" dirty="0"/>
              <a:t> </a:t>
            </a:r>
            <a:r>
              <a:rPr lang="fr-ca" sz="1200" b="0" i="0" u="none" baseline="0" dirty="0"/>
              <a:t>C’est la meilleure façon d’apprendre.</a:t>
            </a:r>
          </a:p>
          <a:p>
            <a:pPr marL="457189" indent="-457189" algn="l" defTabSz="609585" rtl="0">
              <a:spcAft>
                <a:spcPts val="0"/>
              </a:spcAft>
            </a:pPr>
            <a:r>
              <a:rPr lang="fr-ca" sz="1200" b="0" i="0" u="none" baseline="0" dirty="0"/>
              <a:t>Commencez à utiliser les méthodologies Cloud/DevOps</a:t>
            </a:r>
          </a:p>
          <a:p>
            <a:pPr marL="1104864" lvl="1" indent="-457189" algn="l" rtl="0"/>
            <a:r>
              <a:rPr lang="fr-ca" sz="1200" b="0" i="0" u="none" baseline="0" dirty="0"/>
              <a:t>Infrastructure comme code</a:t>
            </a:r>
          </a:p>
          <a:p>
            <a:pPr marL="1104864" lvl="1" indent="-457189" algn="l" rtl="0"/>
            <a:r>
              <a:rPr lang="fr-ca" sz="1200" b="0" i="0" u="none" baseline="0" dirty="0"/>
              <a:t>IC-CD</a:t>
            </a:r>
          </a:p>
          <a:p>
            <a:pPr marL="1104864" lvl="1" indent="-457189" algn="l" rtl="0"/>
            <a:r>
              <a:rPr lang="fr-ca" sz="1200" b="0" i="0" u="none" baseline="0" dirty="0"/>
              <a:t>Mise à l’essai automatisée</a:t>
            </a:r>
          </a:p>
          <a:p>
            <a:pPr marL="1104864" lvl="1" indent="-457189" algn="l" rtl="0"/>
            <a:r>
              <a:rPr lang="fr-ca" sz="1200" b="0" i="0" u="none" baseline="0" dirty="0"/>
              <a:t>Politiques et balises</a:t>
            </a:r>
          </a:p>
          <a:p>
            <a:pPr marL="1104864" lvl="1" indent="-457189" algn="l" rtl="0"/>
            <a:r>
              <a:rPr lang="fr-ca" sz="1200" b="0" i="0" u="none" baseline="0" dirty="0"/>
              <a:t>Si vous ne les connaissez pas, informez-vous.</a:t>
            </a:r>
            <a:r>
              <a:rPr lang="fr-CA" sz="1200" b="0" i="0" u="none" baseline="0" dirty="0"/>
              <a:t> </a:t>
            </a:r>
            <a:r>
              <a:rPr lang="fr-ca" sz="1200" b="0" i="0" u="none" baseline="0" dirty="0"/>
              <a:t>N’hésitez pas à demander de l’aide.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C55F2-3935-453D-A776-E73C5F8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57" y="1664101"/>
            <a:ext cx="4910903" cy="35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88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-101"/>
            <a:ext cx="12191999" cy="1143000"/>
          </a:xfrm>
        </p:spPr>
        <p:txBody>
          <a:bodyPr>
            <a:normAutofit/>
          </a:bodyPr>
          <a:lstStyle/>
          <a:p>
            <a:pPr algn="ctr" rtl="0"/>
            <a:r>
              <a:rPr lang="fr-ca" sz="3600" b="1" i="0" u="none" baseline="0" dirty="0"/>
              <a:t>Service Azure DevOps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2E86C063-E22E-2E4C-A523-54089486E38F}" type="slidenum">
              <a:rPr/>
              <a:t>9</a:t>
            </a:fld>
            <a:endParaRPr lang="fr-ca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372955" y="1044979"/>
            <a:ext cx="582279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algn="l" rtl="0">
              <a:spcAft>
                <a:spcPts val="0"/>
              </a:spcAft>
            </a:pPr>
            <a:r>
              <a:rPr lang="fr-ca" sz="1200" b="0" i="0" u="none" baseline="0" dirty="0"/>
              <a:t>Pourquoi le service Azure DevOps?</a:t>
            </a:r>
          </a:p>
          <a:p>
            <a:pPr marL="0" indent="0" algn="l" rtl="0">
              <a:spcAft>
                <a:spcPts val="0"/>
              </a:spcAft>
              <a:buNone/>
            </a:pPr>
            <a:endParaRPr lang="fr-ca" sz="1200" dirty="0"/>
          </a:p>
          <a:p>
            <a:pPr algn="l" rtl="0">
              <a:spcAft>
                <a:spcPts val="0"/>
              </a:spcAft>
            </a:pPr>
            <a:r>
              <a:rPr lang="fr-ca" sz="1200" b="0" i="0" u="none" baseline="0" dirty="0"/>
              <a:t>Rôles et responsabilités</a:t>
            </a:r>
          </a:p>
          <a:p>
            <a:pPr lvl="1" algn="l" rtl="0"/>
            <a:r>
              <a:rPr lang="fr-ca" sz="1200" b="0" i="0" u="none" baseline="0" dirty="0"/>
              <a:t>Le service ADO n’est pas géré de façon centralisée.</a:t>
            </a:r>
            <a:r>
              <a:rPr lang="fr-CA" sz="1200" b="0" i="0" u="none" baseline="0" dirty="0"/>
              <a:t> </a:t>
            </a:r>
            <a:endParaRPr lang="fr-ca" sz="1200" b="0" i="0" u="none" baseline="0" dirty="0"/>
          </a:p>
          <a:p>
            <a:pPr lvl="1" algn="l" rtl="0"/>
            <a:r>
              <a:rPr lang="fr-ca" sz="1200" b="0" i="0" u="none" baseline="0" dirty="0"/>
              <a:t>Votre équipe est responsable de la création et de l’administration</a:t>
            </a:r>
          </a:p>
          <a:p>
            <a:pPr lvl="1" algn="l" rtl="0"/>
            <a:r>
              <a:rPr lang="fr-ca" sz="1200" b="0" i="0" u="none" baseline="0" dirty="0"/>
              <a:t>Les SaaS proposent l’hébergement d’un répertoire de codes, des éléments de travail, des plans d’essai, des pipelines d’élaboration et de diffusion, un accès à des modules d’extension, l’intégration des produits M365, etc.</a:t>
            </a:r>
          </a:p>
          <a:p>
            <a:pPr lvl="1" algn="l" rtl="0"/>
            <a:r>
              <a:rPr lang="fr-ca" sz="1200" b="0" i="0" u="none" baseline="0" dirty="0"/>
              <a:t>Actuellement, il est impossible d’établir une connexion avec le service ADO sur place</a:t>
            </a:r>
          </a:p>
          <a:p>
            <a:pPr marL="0" indent="0" algn="l" rtl="0">
              <a:spcAft>
                <a:spcPts val="0"/>
              </a:spcAft>
              <a:buNone/>
            </a:pPr>
            <a:endParaRPr lang="fr-ca" sz="1200" dirty="0"/>
          </a:p>
          <a:p>
            <a:pPr algn="l" rtl="0">
              <a:spcAft>
                <a:spcPts val="0"/>
              </a:spcAft>
            </a:pPr>
            <a:r>
              <a:rPr lang="fr-ca" sz="1200" b="0" i="0" u="none" baseline="0" dirty="0"/>
              <a:t>Connectez-le à votre environnement infonuagique d’EDSC</a:t>
            </a:r>
          </a:p>
          <a:p>
            <a:pPr lvl="1" algn="l" rtl="0"/>
            <a:r>
              <a:rPr lang="fr-ca" sz="1200" b="0" i="0" u="none" baseline="0" dirty="0"/>
              <a:t>La connexion à votre espace de travail Azure se fait au moyen d’un « principal de service »</a:t>
            </a:r>
          </a:p>
          <a:p>
            <a:pPr lvl="1" algn="l" rtl="0"/>
            <a:r>
              <a:rPr lang="fr-ca" sz="1200" b="0" i="0" u="none" baseline="0" dirty="0"/>
              <a:t>Le service ADO devrait être utilisé pour gérer votre code d’application ainsi que vos modèles d’infrastructure comme code</a:t>
            </a:r>
          </a:p>
          <a:p>
            <a:pPr lvl="1" algn="l" rtl="0"/>
            <a:r>
              <a:rPr lang="fr-ca" sz="1200" b="0" i="0" u="none" baseline="0" dirty="0"/>
              <a:t>Les agents de création et de diffusion peuvent être soit « hébergés par Microsoft » (sur demande), soit « autohébergés » (hébergés dans votre espace de travail)</a:t>
            </a:r>
          </a:p>
          <a:p>
            <a:pPr algn="l" rtl="0">
              <a:spcAft>
                <a:spcPts val="0"/>
              </a:spcAft>
            </a:pPr>
            <a:r>
              <a:rPr lang="fr-ca" sz="1200" b="0" i="0" u="none" baseline="0" dirty="0"/>
              <a:t>Licences/accès</a:t>
            </a:r>
          </a:p>
          <a:p>
            <a:pPr lvl="1" algn="l" rtl="0"/>
            <a:r>
              <a:rPr lang="fr-ca" sz="1200" b="0" i="0" u="none" baseline="0" dirty="0"/>
              <a:t>Utilisez notre licence d’entreprise Visual Studio</a:t>
            </a:r>
          </a:p>
          <a:p>
            <a:pPr lvl="1" algn="l" rtl="0"/>
            <a:r>
              <a:rPr lang="fr-ca" sz="1200" b="0" i="0" u="none" baseline="0" dirty="0"/>
              <a:t>Cinq utilisateurs « invités » gratuits par organisation</a:t>
            </a:r>
          </a:p>
          <a:p>
            <a:pPr lvl="1" algn="l" rtl="0"/>
            <a:r>
              <a:rPr lang="fr-ca" sz="1200" b="0" i="0" u="none" baseline="0" dirty="0"/>
              <a:t>Coûts supplémentaires?</a:t>
            </a:r>
          </a:p>
          <a:p>
            <a:pPr algn="l" rtl="0">
              <a:spcAft>
                <a:spcPts val="0"/>
              </a:spcAft>
            </a:pPr>
            <a:endParaRPr lang="fr-ca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96146-F225-4032-86B0-5C0FC513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58" y="2276613"/>
            <a:ext cx="5435225" cy="23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699"/>
      </p:ext>
    </p:extLst>
  </p:cSld>
  <p:clrMapOvr>
    <a:masterClrMapping/>
  </p:clrMapOvr>
</p:sld>
</file>

<file path=ppt/theme/theme1.xml><?xml version="1.0" encoding="utf-8"?>
<a:theme xmlns:a="http://schemas.openxmlformats.org/drawingml/2006/main" name="PPT16x9_ESDC_Final_EN03">
  <a:themeElements>
    <a:clrScheme name="ESDC-Tertiary">
      <a:dk1>
        <a:srgbClr val="000000"/>
      </a:dk1>
      <a:lt1>
        <a:sysClr val="window" lastClr="FFFFFF"/>
      </a:lt1>
      <a:dk2>
        <a:srgbClr val="1F497D"/>
      </a:dk2>
      <a:lt2>
        <a:srgbClr val="9EB8C1"/>
      </a:lt2>
      <a:accent1>
        <a:srgbClr val="0A5A9C"/>
      </a:accent1>
      <a:accent2>
        <a:srgbClr val="67C5D3"/>
      </a:accent2>
      <a:accent3>
        <a:srgbClr val="F7C362"/>
      </a:accent3>
      <a:accent4>
        <a:srgbClr val="ED5E24"/>
      </a:accent4>
      <a:accent5>
        <a:srgbClr val="205992"/>
      </a:accent5>
      <a:accent6>
        <a:srgbClr val="FCCE08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FA2CF2F9121F44841A4F37605D875D" ma:contentTypeVersion="8" ma:contentTypeDescription="Create a new document." ma:contentTypeScope="" ma:versionID="4093c00421adc56789c7f2442bbd7ddf">
  <xsd:schema xmlns:xsd="http://www.w3.org/2001/XMLSchema" xmlns:xs="http://www.w3.org/2001/XMLSchema" xmlns:p="http://schemas.microsoft.com/office/2006/metadata/properties" xmlns:ns1="http://schemas.microsoft.com/sharepoint/v3" xmlns:ns2="4ba90d88-9362-41e5-857b-fe9ce0d126fe" xmlns:ns3="089b9547-166b-4ad4-816a-af50e4fe93dc" targetNamespace="http://schemas.microsoft.com/office/2006/metadata/properties" ma:root="true" ma:fieldsID="06817477b34e70a1de396c13c1a41b02" ns1:_="" ns2:_="" ns3:_="">
    <xsd:import namespace="http://schemas.microsoft.com/sharepoint/v3"/>
    <xsd:import namespace="4ba90d88-9362-41e5-857b-fe9ce0d126fe"/>
    <xsd:import namespace="089b9547-166b-4ad4-816a-af50e4fe93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90d88-9362-41e5-857b-fe9ce0d12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9b9547-166b-4ad4-816a-af50e4fe93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618276B-BF3E-4264-8A9D-5753219F2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ba90d88-9362-41e5-857b-fe9ce0d126fe"/>
    <ds:schemaRef ds:uri="089b9547-166b-4ad4-816a-af50e4fe93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85D70C-B74C-4B10-8517-2491844EEB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783EB2-C836-4590-AF96-E130E0EAB7C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983</Words>
  <Application>Microsoft Office PowerPoint</Application>
  <PresentationFormat>Widescreen</PresentationFormat>
  <Paragraphs>114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PPT16x9_ESDC_Final_EN03</vt:lpstr>
      <vt:lpstr>PowerPoint Presentation</vt:lpstr>
      <vt:lpstr>Objectifs :</vt:lpstr>
      <vt:lpstr>Environnement infonuagique : modèle de carrefour en étoile</vt:lpstr>
      <vt:lpstr>Intégration de l’infonuagique : ce dont vous aurez besoin pour l’intégration de l’infonuagique</vt:lpstr>
      <vt:lpstr>Intégration de l’infonuagique : ce dont vous aurez besoin pour l’intégration de l’infonuagique</vt:lpstr>
      <vt:lpstr>PowerPoint Presentation</vt:lpstr>
      <vt:lpstr>PowerPoint Presentation</vt:lpstr>
      <vt:lpstr>Bienvenue dans le nuage! Et maintenant?</vt:lpstr>
      <vt:lpstr>Service Azure DevOps</vt:lpstr>
      <vt:lpstr>Liens/personnes-ressources</vt:lpstr>
      <vt:lpstr>Avez-vous des questions ? / 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2020-09-11T03:00:14Z</dcterms:created>
  <dcterms:modified xsi:type="dcterms:W3CDTF">2021-06-21T12:41:37Z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0x010100C4FA2CF2F9121F44841A4F37605D875D</vt:lpwstr>
  </property>
</Properties>
</file>